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B56344-78BD-4F67-A52A-82A17102FFF5}">
  <a:tblStyle styleId="{FCB56344-78BD-4F67-A52A-82A17102FF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9">
            <a:extLst>
              <a:ext uri="{FF2B5EF4-FFF2-40B4-BE49-F238E27FC236}">
                <a16:creationId xmlns:a16="http://schemas.microsoft.com/office/drawing/2014/main" id="{EF808A43-862E-4CB6-9CBE-CE7EFCD57A5C}"/>
              </a:ext>
            </a:extLst>
          </p:cNvPr>
          <p:cNvSpPr/>
          <p:nvPr userDrawn="1"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50;p9">
            <a:extLst>
              <a:ext uri="{FF2B5EF4-FFF2-40B4-BE49-F238E27FC236}">
                <a16:creationId xmlns:a16="http://schemas.microsoft.com/office/drawing/2014/main" id="{C8018148-BA6D-4B0F-85B4-4070899BA37A}"/>
              </a:ext>
            </a:extLst>
          </p:cNvPr>
          <p:cNvCxnSpPr/>
          <p:nvPr userDrawn="1"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51;p9">
            <a:extLst>
              <a:ext uri="{FF2B5EF4-FFF2-40B4-BE49-F238E27FC236}">
                <a16:creationId xmlns:a16="http://schemas.microsoft.com/office/drawing/2014/main" id="{F6825CF4-8911-4A5F-BD70-8D5D482982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53;p9">
            <a:extLst>
              <a:ext uri="{FF2B5EF4-FFF2-40B4-BE49-F238E27FC236}">
                <a16:creationId xmlns:a16="http://schemas.microsoft.com/office/drawing/2014/main" id="{529DD431-23A3-405B-817D-FFAC6765272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54;p9">
            <a:extLst>
              <a:ext uri="{FF2B5EF4-FFF2-40B4-BE49-F238E27FC236}">
                <a16:creationId xmlns:a16="http://schemas.microsoft.com/office/drawing/2014/main" id="{DEE9544E-CA84-4C3B-8C7E-4680A7A340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4428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;p2">
            <a:extLst>
              <a:ext uri="{FF2B5EF4-FFF2-40B4-BE49-F238E27FC236}">
                <a16:creationId xmlns:a16="http://schemas.microsoft.com/office/drawing/2014/main" id="{1E7BA303-BDC0-40D6-BA06-4C7ABFC005B4}"/>
              </a:ext>
            </a:extLst>
          </p:cNvPr>
          <p:cNvCxnSpPr/>
          <p:nvPr userDrawn="1"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" name="Google Shape;11;p2">
            <a:extLst>
              <a:ext uri="{FF2B5EF4-FFF2-40B4-BE49-F238E27FC236}">
                <a16:creationId xmlns:a16="http://schemas.microsoft.com/office/drawing/2014/main" id="{4C3B8A22-115A-421A-8E84-D210FE476E1A}"/>
              </a:ext>
            </a:extLst>
          </p:cNvPr>
          <p:cNvCxnSpPr/>
          <p:nvPr userDrawn="1"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Google Shape;12;p2">
            <a:extLst>
              <a:ext uri="{FF2B5EF4-FFF2-40B4-BE49-F238E27FC236}">
                <a16:creationId xmlns:a16="http://schemas.microsoft.com/office/drawing/2014/main" id="{147DBCF2-A50C-418E-88A0-A79488D42939}"/>
              </a:ext>
            </a:extLst>
          </p:cNvPr>
          <p:cNvCxnSpPr/>
          <p:nvPr userDrawn="1"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F334F668-6E04-42DD-AE75-0892625023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14;p2">
            <a:extLst>
              <a:ext uri="{FF2B5EF4-FFF2-40B4-BE49-F238E27FC236}">
                <a16:creationId xmlns:a16="http://schemas.microsoft.com/office/drawing/2014/main" id="{33837697-4E7F-4B61-812E-12BC3BC86C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15;p2">
            <a:extLst>
              <a:ext uri="{FF2B5EF4-FFF2-40B4-BE49-F238E27FC236}">
                <a16:creationId xmlns:a16="http://schemas.microsoft.com/office/drawing/2014/main" id="{858A33CC-BAB5-4B8A-AFB4-7BE6ED2AE2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29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4">
            <a:extLst>
              <a:ext uri="{FF2B5EF4-FFF2-40B4-BE49-F238E27FC236}">
                <a16:creationId xmlns:a16="http://schemas.microsoft.com/office/drawing/2014/main" id="{E1A77AA4-CDA9-4939-A458-7257CE877E7D}"/>
              </a:ext>
            </a:extLst>
          </p:cNvPr>
          <p:cNvCxnSpPr/>
          <p:nvPr userDrawn="1"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" name="Google Shape;23;p4">
            <a:extLst>
              <a:ext uri="{FF2B5EF4-FFF2-40B4-BE49-F238E27FC236}">
                <a16:creationId xmlns:a16="http://schemas.microsoft.com/office/drawing/2014/main" id="{21495FF6-34B3-4A2E-9484-F9B6C23267F6}"/>
              </a:ext>
            </a:extLst>
          </p:cNvPr>
          <p:cNvCxnSpPr/>
          <p:nvPr userDrawn="1"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Google Shape;24;p4">
            <a:extLst>
              <a:ext uri="{FF2B5EF4-FFF2-40B4-BE49-F238E27FC236}">
                <a16:creationId xmlns:a16="http://schemas.microsoft.com/office/drawing/2014/main" id="{B11117ED-23A9-47F3-8F72-54593FA69348}"/>
              </a:ext>
            </a:extLst>
          </p:cNvPr>
          <p:cNvCxnSpPr/>
          <p:nvPr userDrawn="1"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25;p4">
            <a:extLst>
              <a:ext uri="{FF2B5EF4-FFF2-40B4-BE49-F238E27FC236}">
                <a16:creationId xmlns:a16="http://schemas.microsoft.com/office/drawing/2014/main" id="{30A2DD3F-5E62-4F31-BECB-FF186FC0F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" name="Google Shape;26;p4">
            <a:extLst>
              <a:ext uri="{FF2B5EF4-FFF2-40B4-BE49-F238E27FC236}">
                <a16:creationId xmlns:a16="http://schemas.microsoft.com/office/drawing/2014/main" id="{44E9DDAD-BC53-414E-9D4D-6C486CCE6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27;p4">
            <a:extLst>
              <a:ext uri="{FF2B5EF4-FFF2-40B4-BE49-F238E27FC236}">
                <a16:creationId xmlns:a16="http://schemas.microsoft.com/office/drawing/2014/main" id="{F039D03A-2014-4E93-878E-ACFA08A31E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62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49" r:id="rId3"/>
    <p:sldLayoutId id="2147483650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62" r:id="rId11"/>
    <p:sldLayoutId id="2147483656" r:id="rId12"/>
    <p:sldLayoutId id="2147483657" r:id="rId13"/>
    <p:sldLayoutId id="214748365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googletranslate.blogspot.com/2015/10/futbol-translated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news/datablog/2014/sep/26/europeans-multiple-languages-uk-irelan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travel.trade.gov/view/m-2015-O-001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translate.google.com/communit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hyperlink" Target="http://heathbrothers.com/presentation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sz="2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 descr="Screen Shot 2015-11-20 at 9.47.21 AM.png"/>
          <p:cNvPicPr preferRelativeResize="0"/>
          <p:nvPr/>
        </p:nvPicPr>
        <p:blipFill rotWithShape="1">
          <a:blip r:embed="rId3">
            <a:alphaModFix/>
          </a:blip>
          <a:srcRect l="4413" r="4404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2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4294967295"/>
          </p:nvPr>
        </p:nvSpPr>
        <p:spPr>
          <a:xfrm>
            <a:off x="0" y="530225"/>
            <a:ext cx="4151313" cy="4083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5"/>
                </a:solidFill>
              </a:rPr>
              <a:t>Then, Marcos discovered Google Translate</a:t>
            </a:r>
            <a:endParaRPr sz="2800" b="1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 descr="Screen Shot 2015-11-19 at 11.48.18 PM.png"/>
          <p:cNvPicPr preferRelativeResize="0"/>
          <p:nvPr/>
        </p:nvPicPr>
        <p:blipFill rotWithShape="1">
          <a:blip r:embed="rId3">
            <a:alphaModFix/>
          </a:blip>
          <a:srcRect l="26321" r="26321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4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r="11111" b="53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 b="0"/>
              <a:t>Alberto scored 30 goals in 21 games.  He is now being scouted by several professional clubs in the Premier League.  And he’s a favorite of the other boys on the team.</a:t>
            </a:r>
            <a:endParaRPr sz="2100" b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b="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5" descr="Piece of duct tape sticking a note to the slide"/>
            <p:cNvPicPr preferRelativeResize="0"/>
            <p:nvPr/>
          </p:nvPicPr>
          <p:blipFill rotWithShape="1">
            <a:blip r:embed="rId6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4294967295"/>
          </p:nvPr>
        </p:nvSpPr>
        <p:spPr>
          <a:xfrm>
            <a:off x="0" y="1377950"/>
            <a:ext cx="3432175" cy="33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/>
              <a:t>It’s no surprise Marcos uses Google Translate in his shop regularly.</a:t>
            </a:r>
            <a:endParaRPr sz="2300" b="0"/>
          </a:p>
          <a:p>
            <a:pPr marL="0" lvl="0" indent="0" algn="l" rtl="0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7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lt2"/>
                </a:solidFill>
              </a:rPr>
              <a:t>More than 50 million Americans travelled abroad in 2015</a:t>
            </a:r>
            <a:endParaRPr sz="1800" b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8" descr="Piece of duct tape sticking a note to the slide"/>
            <p:cNvPicPr preferRelativeResize="0"/>
            <p:nvPr/>
          </p:nvPicPr>
          <p:blipFill rotWithShape="1">
            <a:blip r:embed="rId6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4294967295"/>
          </p:nvPr>
        </p:nvSpPr>
        <p:spPr>
          <a:xfrm>
            <a:off x="0" y="1377950"/>
            <a:ext cx="3432175" cy="33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 idx="4294967295"/>
          </p:nvPr>
        </p:nvSpPr>
        <p:spPr>
          <a:xfrm>
            <a:off x="0" y="1235075"/>
            <a:ext cx="2316163" cy="392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4294967295"/>
          </p:nvPr>
        </p:nvSpPr>
        <p:spPr>
          <a:xfrm>
            <a:off x="0" y="1560513"/>
            <a:ext cx="2316163" cy="579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230" name="Google Shape;230;p30"/>
          <p:cNvSpPr txBox="1">
            <a:spLocks noGrp="1"/>
          </p:cNvSpPr>
          <p:nvPr>
            <p:ph type="title" idx="4294967295"/>
          </p:nvPr>
        </p:nvSpPr>
        <p:spPr>
          <a:xfrm>
            <a:off x="0" y="3668713"/>
            <a:ext cx="2316163" cy="392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0" y="3994150"/>
            <a:ext cx="2316163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title" idx="4294967295"/>
          </p:nvPr>
        </p:nvSpPr>
        <p:spPr>
          <a:xfrm>
            <a:off x="6791325" y="1235075"/>
            <a:ext cx="2352675" cy="392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4294967295"/>
          </p:nvPr>
        </p:nvSpPr>
        <p:spPr>
          <a:xfrm>
            <a:off x="6791325" y="1560513"/>
            <a:ext cx="2352675" cy="579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>
            <a:spLocks noGrp="1"/>
          </p:cNvSpPr>
          <p:nvPr>
            <p:ph type="title" idx="4294967295"/>
          </p:nvPr>
        </p:nvSpPr>
        <p:spPr>
          <a:xfrm>
            <a:off x="6791325" y="3668713"/>
            <a:ext cx="2352675" cy="392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body" idx="4294967295"/>
          </p:nvPr>
        </p:nvSpPr>
        <p:spPr>
          <a:xfrm>
            <a:off x="6791325" y="3994150"/>
            <a:ext cx="2352675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{FCB56344-78BD-4F67-A52A-82A17102FFF5}</a:tableStyleId>
              </a:tblPr>
              <a:tblGrid>
                <a:gridCol w="7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191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title" idx="4294967295"/>
          </p:nvPr>
        </p:nvSpPr>
        <p:spPr>
          <a:xfrm>
            <a:off x="6661150" y="2062163"/>
            <a:ext cx="2482850" cy="200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0"/>
              <a:t>Abby Author</a:t>
            </a:r>
            <a:r>
              <a:rPr lang="en" sz="1400" b="0">
                <a:solidFill>
                  <a:schemeClr val="lt1"/>
                </a:solidFill>
              </a:rPr>
              <a:t>, NYC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294967295"/>
          </p:nvPr>
        </p:nvSpPr>
        <p:spPr>
          <a:xfrm>
            <a:off x="0" y="2062163"/>
            <a:ext cx="2481263" cy="200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0"/>
              <a:t>Wendy Writer</a:t>
            </a:r>
            <a:r>
              <a:rPr lang="en" sz="1400" b="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title" idx="4294967295"/>
          </p:nvPr>
        </p:nvSpPr>
        <p:spPr>
          <a:xfrm>
            <a:off x="0" y="2062163"/>
            <a:ext cx="2482850" cy="200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0"/>
              <a:t>Ronny Reader</a:t>
            </a:r>
            <a:r>
              <a:rPr lang="en" sz="1400" b="0">
                <a:solidFill>
                  <a:schemeClr val="lt1"/>
                </a:solidFill>
              </a:rPr>
              <a:t>, NYC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sz="1200" i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0" y="712788"/>
            <a:ext cx="5197475" cy="766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0" y="1479550"/>
            <a:ext cx="5197475" cy="306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l="2132" t="6554" r="6751" b="1409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2" descr="Piece of duct tape sticking a note to the slide"/>
            <p:cNvPicPr preferRelativeResize="0"/>
            <p:nvPr/>
          </p:nvPicPr>
          <p:blipFill rotWithShape="1">
            <a:blip r:embed="rId6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>
            <a:spLocks noGrp="1"/>
          </p:cNvSpPr>
          <p:nvPr>
            <p:ph type="body" idx="4294967295"/>
          </p:nvPr>
        </p:nvSpPr>
        <p:spPr>
          <a:xfrm>
            <a:off x="0" y="1377950"/>
            <a:ext cx="3432175" cy="1633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9" name="Google Shape;269;p33" descr="Book titled, &quot;Made To Stick,&quot; standing on its sid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4294967295"/>
          </p:nvPr>
        </p:nvSpPr>
        <p:spPr>
          <a:xfrm>
            <a:off x="0" y="1377950"/>
            <a:ext cx="3432175" cy="33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6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lang="en" sz="12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 b="0"/>
              <a:t>(With a little help from your smart phone)</a:t>
            </a:r>
            <a:endParaRPr sz="2400" b="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7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lang="en" sz="2400" b="0">
                <a:solidFill>
                  <a:schemeClr val="dk2"/>
                </a:solidFill>
              </a:rPr>
              <a:t>from German and Japanese  to Czech and Zulu</a:t>
            </a:r>
            <a:endParaRPr sz="2400" b="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r="3966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8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4294967295"/>
          </p:nvPr>
        </p:nvSpPr>
        <p:spPr>
          <a:xfrm>
            <a:off x="0" y="1377950"/>
            <a:ext cx="3432175" cy="33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 descr="Screen Shot 2015-11-19 at 11.46.25 PM.png"/>
          <p:cNvPicPr preferRelativeResize="0"/>
          <p:nvPr/>
        </p:nvPicPr>
        <p:blipFill rotWithShape="1">
          <a:blip r:embed="rId3">
            <a:alphaModFix/>
          </a:blip>
          <a:srcRect l="26143" r="26148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0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lang="en" sz="12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subTitle" idx="1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Meet Marcos.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l="1729" t="6746" b="20862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1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sz="1200"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1041</Words>
  <Application>Microsoft Office PowerPoint</Application>
  <PresentationFormat>On-screen Show (16:9)</PresentationFormat>
  <Paragraphs>103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Lato</vt:lpstr>
      <vt:lpstr>Raleway</vt:lpstr>
      <vt:lpstr>Swiss</vt:lpstr>
      <vt:lpstr>Making Presentations That Stick</vt:lpstr>
      <vt:lpstr>Selling your idea</vt:lpstr>
      <vt:lpstr>PowerPoint Presentation</vt:lpstr>
      <vt:lpstr>How many languages do  you need to know to communicate with  the rest of the world?</vt:lpstr>
      <vt:lpstr>Just one! Your own. (With a little help from your smart phone)</vt:lpstr>
      <vt:lpstr>The Google Translate app can repeat anything you say in up to NINETY LANGUAGES from German and Japanese  to Czech and Zulu</vt:lpstr>
      <vt:lpstr>PowerPoint Presentation</vt:lpstr>
      <vt:lpstr>PowerPoint Presentation</vt:lpstr>
      <vt:lpstr>PowerPoint Presentation</vt:lpstr>
      <vt:lpstr>A translation barrier left Alberto feeling lonely and hurt Marco’s business.</vt:lpstr>
      <vt:lpstr>PowerPoint Presentation</vt:lpstr>
      <vt:lpstr>PowerPoint Presentation</vt:lpstr>
      <vt:lpstr>From outsider to star Alberto scored 30 goals in 21 games.  He is now being scouted by several professional clubs in the Premier League.  And he’s a favorite of the other boys on the team.  See a short video on Alberto’s story</vt:lpstr>
      <vt:lpstr>PowerPoint Presentation</vt:lpstr>
      <vt:lpstr>It’s no surprise Marcos uses Google Translate in his shop regularly. There are 23 officially recognized languages in the EU.</vt:lpstr>
      <vt:lpstr>More than 50 million Americans travelled abroad in 2015  THAT’S MORE THAN THE POPULATION OF  CALIFORNIA AND  TEXAS COMBINED</vt:lpstr>
      <vt:lpstr>PowerPoint Presentation</vt:lpstr>
      <vt:lpstr>October 2014</vt:lpstr>
      <vt:lpstr>Translate has officially inspired me to learn French  Abby Author, NYC</vt:lpstr>
      <vt:lpstr>Know a 2nd language?  Make Google Translate  even better by joining  the community.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Presentations That Stick</dc:title>
  <cp:lastModifiedBy>UBCO Laptop</cp:lastModifiedBy>
  <cp:revision>2</cp:revision>
  <dcterms:modified xsi:type="dcterms:W3CDTF">2023-11-30T15:28:27Z</dcterms:modified>
</cp:coreProperties>
</file>